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342" r:id="rId5"/>
    <p:sldId id="356" r:id="rId6"/>
    <p:sldId id="357" r:id="rId7"/>
    <p:sldId id="358" r:id="rId8"/>
    <p:sldId id="361" r:id="rId9"/>
    <p:sldId id="369" r:id="rId10"/>
    <p:sldId id="370" r:id="rId11"/>
    <p:sldId id="362" r:id="rId12"/>
    <p:sldId id="364" r:id="rId13"/>
    <p:sldId id="368" r:id="rId14"/>
    <p:sldId id="3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64E8FF-2FB0-4D12-9A1A-800011F34051}">
          <p14:sldIdLst>
            <p14:sldId id="342"/>
            <p14:sldId id="356"/>
            <p14:sldId id="357"/>
            <p14:sldId id="358"/>
            <p14:sldId id="361"/>
            <p14:sldId id="369"/>
            <p14:sldId id="370"/>
            <p14:sldId id="362"/>
            <p14:sldId id="364"/>
            <p14:sldId id="368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79" d="100"/>
          <a:sy n="79" d="100"/>
        </p:scale>
        <p:origin x="773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877438"/>
            <a:ext cx="12191998" cy="1446916"/>
          </a:xfrm>
        </p:spPr>
        <p:txBody>
          <a:bodyPr/>
          <a:lstStyle/>
          <a:p>
            <a:r>
              <a:rPr lang="en-US" sz="11500" b="1" spc="600" dirty="0"/>
              <a:t>Linked</a:t>
            </a:r>
            <a:r>
              <a:rPr lang="en-US" sz="8000" b="1" spc="600" dirty="0"/>
              <a:t> </a:t>
            </a:r>
            <a:r>
              <a:rPr lang="en-US" sz="11500" b="1" spc="600" dirty="0"/>
              <a:t>List</a:t>
            </a:r>
            <a:endParaRPr lang="en-US" sz="8000" b="1" spc="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12191997" cy="935311"/>
          </a:xfrm>
        </p:spPr>
        <p:txBody>
          <a:bodyPr/>
          <a:lstStyle/>
          <a:p>
            <a:r>
              <a:rPr lang="en-US" sz="2400" spc="300" dirty="0">
                <a:latin typeface="+mj-lt"/>
              </a:rPr>
              <a:t>-232310037/ </a:t>
            </a:r>
            <a:r>
              <a:rPr lang="en-US" sz="2400" spc="300" dirty="0" err="1">
                <a:latin typeface="+mj-lt"/>
              </a:rPr>
              <a:t>Widya</a:t>
            </a:r>
            <a:r>
              <a:rPr lang="en-US" sz="2400" spc="300" dirty="0">
                <a:latin typeface="+mj-lt"/>
              </a:rPr>
              <a:t> </a:t>
            </a:r>
            <a:r>
              <a:rPr lang="en-US" sz="2400" spc="300" dirty="0" err="1">
                <a:latin typeface="+mj-lt"/>
              </a:rPr>
              <a:t>Lintang</a:t>
            </a:r>
            <a:r>
              <a:rPr lang="en-US" sz="2400" spc="300" dirty="0">
                <a:latin typeface="+mj-lt"/>
              </a:rPr>
              <a:t> Lestari</a:t>
            </a:r>
          </a:p>
          <a:p>
            <a:r>
              <a:rPr lang="en-US" sz="2400" spc="300" dirty="0">
                <a:latin typeface="+mj-lt"/>
              </a:rPr>
              <a:t>-232310002/ Joshua </a:t>
            </a:r>
            <a:r>
              <a:rPr lang="en-US" sz="2400" spc="300" dirty="0" err="1">
                <a:latin typeface="+mj-lt"/>
              </a:rPr>
              <a:t>Taftfarel</a:t>
            </a:r>
            <a:r>
              <a:rPr lang="en-US" sz="2400" spc="300" dirty="0">
                <a:latin typeface="+mj-lt"/>
              </a:rPr>
              <a:t> Petra </a:t>
            </a:r>
            <a:r>
              <a:rPr lang="en-US" sz="2400" spc="300" dirty="0" err="1">
                <a:latin typeface="+mj-lt"/>
              </a:rPr>
              <a:t>Chrisensa</a:t>
            </a:r>
            <a:endParaRPr lang="en-US" sz="2400" spc="300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Kak Shania </a:t>
            </a:r>
            <a:r>
              <a:rPr lang="en-US" dirty="0" err="1"/>
              <a:t>Oktaviani</a:t>
            </a:r>
            <a:r>
              <a:rPr lang="en-US" dirty="0"/>
              <a:t> Gunawan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9A52-287D-C635-D2FF-C5983B1A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006475"/>
          </a:xfrm>
        </p:spPr>
        <p:txBody>
          <a:bodyPr/>
          <a:lstStyle/>
          <a:p>
            <a:r>
              <a:rPr lang="en-US" dirty="0"/>
              <a:t>Array Vs Linked List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F2D50-C818-37E4-6427-5036FA8FF0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1291931"/>
            <a:ext cx="3953594" cy="509671"/>
          </a:xfrm>
        </p:spPr>
        <p:txBody>
          <a:bodyPr/>
          <a:lstStyle/>
          <a:p>
            <a:pPr algn="ctr"/>
            <a:r>
              <a:rPr lang="en-US" b="1" dirty="0"/>
              <a:t>Array</a:t>
            </a:r>
            <a:endParaRPr lang="en-ID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AA689-3212-07B5-B00A-A4F40F23C2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66224" y="1278286"/>
            <a:ext cx="3911982" cy="523316"/>
          </a:xfrm>
        </p:spPr>
        <p:txBody>
          <a:bodyPr/>
          <a:lstStyle/>
          <a:p>
            <a:pPr algn="ctr"/>
            <a:r>
              <a:rPr lang="en-US" b="1" dirty="0"/>
              <a:t>Linked List</a:t>
            </a:r>
            <a:endParaRPr lang="en-ID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C66120-6B15-59DD-9EE9-6A9D7066861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1945532"/>
            <a:ext cx="3911982" cy="3810086"/>
          </a:xfrm>
        </p:spPr>
        <p:txBody>
          <a:bodyPr/>
          <a:lstStyle/>
          <a:p>
            <a:r>
              <a:rPr lang="en-US" dirty="0" err="1"/>
              <a:t>Ukuran</a:t>
            </a:r>
            <a:r>
              <a:rPr lang="en-US" dirty="0"/>
              <a:t> pada array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.</a:t>
            </a:r>
          </a:p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random </a:t>
            </a:r>
            <a:r>
              <a:rPr lang="en-US" dirty="0" err="1"/>
              <a:t>elemen</a:t>
            </a:r>
            <a:r>
              <a:rPr lang="en-US" dirty="0"/>
              <a:t>.</a:t>
            </a:r>
          </a:p>
          <a:p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eleman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.</a:t>
            </a:r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pointer </a:t>
            </a:r>
            <a:r>
              <a:rPr lang="en-US" dirty="0" err="1"/>
              <a:t>berikunya</a:t>
            </a:r>
            <a:r>
              <a:rPr lang="en-US" dirty="0"/>
              <a:t>.</a:t>
            </a:r>
          </a:p>
          <a:p>
            <a:r>
              <a:rPr lang="en-US" dirty="0" err="1"/>
              <a:t>Elemen</a:t>
            </a:r>
            <a:r>
              <a:rPr lang="en-US" dirty="0"/>
              <a:t> relative </a:t>
            </a:r>
            <a:r>
              <a:rPr lang="en-US" dirty="0" err="1"/>
              <a:t>tertutup</a:t>
            </a:r>
            <a:r>
              <a:rPr lang="en-US" dirty="0"/>
              <a:t> dan </a:t>
            </a:r>
            <a:r>
              <a:rPr lang="en-US" dirty="0" err="1"/>
              <a:t>berdekatan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655A1-5831-BA58-5990-4D712F72372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1945532"/>
            <a:ext cx="3911982" cy="3810086"/>
          </a:xfrm>
        </p:spPr>
        <p:txBody>
          <a:bodyPr/>
          <a:lstStyle/>
          <a:p>
            <a:r>
              <a:rPr lang="en-US" dirty="0" err="1"/>
              <a:t>Ukuran</a:t>
            </a:r>
            <a:r>
              <a:rPr lang="en-US" dirty="0"/>
              <a:t> pada linked list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berubah-ubah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dinamis</a:t>
            </a:r>
            <a:r>
              <a:rPr lang="en-US" dirty="0"/>
              <a:t>.</a:t>
            </a:r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random </a:t>
            </a:r>
            <a:r>
              <a:rPr lang="en-US" dirty="0" err="1"/>
              <a:t>elemen</a:t>
            </a:r>
            <a:r>
              <a:rPr lang="en-US" dirty="0"/>
              <a:t>.</a:t>
            </a:r>
          </a:p>
          <a:p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.</a:t>
            </a:r>
          </a:p>
          <a:p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/area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pointer </a:t>
            </a:r>
            <a:r>
              <a:rPr lang="en-US" dirty="0" err="1"/>
              <a:t>berikutnya</a:t>
            </a:r>
            <a:r>
              <a:rPr lang="en-US" dirty="0"/>
              <a:t>.</a:t>
            </a:r>
          </a:p>
          <a:p>
            <a:r>
              <a:rPr lang="en-US" dirty="0" err="1"/>
              <a:t>Elemen-elemennya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berdekatan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E44FA1-4DBB-F562-7235-67B06F2E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31EE719A-8081-B6EC-3925-75F7ED4B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404947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897C-B93D-4412-6156-8B5CD3A3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1562944"/>
            <a:ext cx="4421663" cy="1358678"/>
          </a:xfrm>
        </p:spPr>
        <p:txBody>
          <a:bodyPr/>
          <a:lstStyle/>
          <a:p>
            <a:r>
              <a:rPr lang="en-US" sz="6000" b="1" dirty="0"/>
              <a:t>Thank You</a:t>
            </a:r>
            <a:endParaRPr lang="en-ID" sz="6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8181D-E9EB-9BBC-DED8-DB352C240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4421663" cy="2616883"/>
          </a:xfrm>
        </p:spPr>
        <p:txBody>
          <a:bodyPr/>
          <a:lstStyle/>
          <a:p>
            <a:r>
              <a:rPr lang="en-US" sz="1600" spc="300" dirty="0">
                <a:latin typeface="+mj-lt"/>
              </a:rPr>
              <a:t>-232310037/ </a:t>
            </a:r>
            <a:r>
              <a:rPr lang="en-US" sz="1600" spc="300" dirty="0" err="1">
                <a:latin typeface="+mj-lt"/>
              </a:rPr>
              <a:t>Widya</a:t>
            </a:r>
            <a:r>
              <a:rPr lang="en-US" sz="1600" spc="300" dirty="0">
                <a:latin typeface="+mj-lt"/>
              </a:rPr>
              <a:t> </a:t>
            </a:r>
            <a:r>
              <a:rPr lang="en-US" sz="1600" spc="300" dirty="0" err="1">
                <a:latin typeface="+mj-lt"/>
              </a:rPr>
              <a:t>Lintang</a:t>
            </a:r>
            <a:r>
              <a:rPr lang="en-US" sz="1600" spc="300" dirty="0">
                <a:latin typeface="+mj-lt"/>
              </a:rPr>
              <a:t> Lestari</a:t>
            </a:r>
          </a:p>
          <a:p>
            <a:r>
              <a:rPr lang="en-US" sz="1600" spc="300" dirty="0">
                <a:latin typeface="+mj-lt"/>
              </a:rPr>
              <a:t>-232310002/ Joshua </a:t>
            </a:r>
            <a:r>
              <a:rPr lang="en-US" sz="1600" spc="300" dirty="0" err="1">
                <a:latin typeface="+mj-lt"/>
              </a:rPr>
              <a:t>Taftfarel</a:t>
            </a:r>
            <a:r>
              <a:rPr lang="en-US" sz="1600" spc="300" dirty="0">
                <a:latin typeface="+mj-lt"/>
              </a:rPr>
              <a:t> Petra </a:t>
            </a:r>
            <a:r>
              <a:rPr lang="en-US" sz="1600" spc="300" dirty="0" err="1">
                <a:latin typeface="+mj-lt"/>
              </a:rPr>
              <a:t>Chrisensa</a:t>
            </a:r>
            <a:endParaRPr lang="en-US" sz="1600" spc="300" dirty="0">
              <a:latin typeface="+mj-lt"/>
            </a:endParaRPr>
          </a:p>
          <a:p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35CCB0-2BA0-FAB2-26F2-19281AD0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459A8-DEAC-9140-B043-1840F659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60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4D8A283-453D-B4FE-E4EB-EA33BDA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641" y="1211711"/>
            <a:ext cx="6910627" cy="810129"/>
          </a:xfrm>
        </p:spPr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3D5EC3-1D38-584A-8B52-F36BC63130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377440"/>
            <a:ext cx="7346216" cy="3759199"/>
          </a:xfrm>
        </p:spPr>
        <p:txBody>
          <a:bodyPr/>
          <a:lstStyle/>
          <a:p>
            <a:pPr marL="0" indent="0">
              <a:buNone/>
            </a:pP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D" sz="1400" kern="100" dirty="0" err="1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ID" sz="1400" kern="10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linier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berbentuk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rantai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 mana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 item,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 dan pointer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berikutnya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D" sz="14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array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ditempatkan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berdekatan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melainkan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ditautkan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pointer.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pada 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head. Jika 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kosong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null. 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biasa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file system, adjacency list dan hash table.</a:t>
            </a:r>
          </a:p>
          <a:p>
            <a:pPr marL="0" indent="0">
              <a:buNone/>
            </a:pPr>
            <a:endParaRPr lang="en-ID" sz="1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551843-B718-56E0-377C-C0E32B20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1DE546-F64E-7278-8C4D-6BC1E2C0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9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3E02-8947-52E7-ED9D-3BCA0C85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– </a:t>
            </a:r>
            <a:r>
              <a:rPr lang="en-US" dirty="0" err="1"/>
              <a:t>Jenis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7865D-F39A-D9B0-29C2-BAAAE5F671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5" y="2480553"/>
            <a:ext cx="5900470" cy="3745645"/>
          </a:xfrm>
        </p:spPr>
        <p:txBody>
          <a:bodyPr/>
          <a:lstStyle/>
          <a:p>
            <a:pPr marL="228600" lvl="0" indent="-228600" algn="just">
              <a:lnSpc>
                <a:spcPct val="100000"/>
              </a:lnSpc>
              <a:buFont typeface="+mj-lt"/>
              <a:buAutoNum type="arabicPeriod"/>
            </a:pPr>
            <a:r>
              <a:rPr lang="en-ID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Singly Linked List :</a:t>
            </a:r>
            <a:r>
              <a:rPr lang="en-ID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Linked list unidirectional, linked list yang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melintas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arah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kepala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ekor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228600" lvl="0" indent="-228600" algn="just">
              <a:lnSpc>
                <a:spcPct val="100000"/>
              </a:lnSpc>
              <a:buFont typeface="+mj-lt"/>
              <a:buAutoNum type="arabicPeriod"/>
            </a:pPr>
            <a:r>
              <a:rPr lang="en-ID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Doubly Linked List</a:t>
            </a:r>
            <a:r>
              <a:rPr lang="en-ID" b="1" kern="100" dirty="0"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Linked list bidirectional, linked list yang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melintas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dua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arah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pointer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previous pointer.</a:t>
            </a:r>
          </a:p>
          <a:p>
            <a:pPr marL="228600" lvl="0" indent="-228600" algn="just">
              <a:lnSpc>
                <a:spcPct val="100000"/>
              </a:lnSpc>
              <a:buFont typeface="+mj-lt"/>
              <a:buAutoNum type="arabicPeriod"/>
            </a:pPr>
            <a:r>
              <a:rPr lang="en-ID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Circular Linked List</a:t>
            </a:r>
            <a:r>
              <a:rPr lang="en-ID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D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D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Linked list unidirectional,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singly 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pada 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akhir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menunjuk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kepala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28600" lvl="0" indent="-228600" algn="just">
              <a:lnSpc>
                <a:spcPct val="100000"/>
              </a:lnSpc>
              <a:buFont typeface="+mj-lt"/>
              <a:buAutoNum type="arabicPeriod"/>
            </a:pPr>
            <a:r>
              <a:rPr lang="en-ID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Circular Doubly Linked List :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Gabungan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dua 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doubly linked list dan circular linked list, 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pointer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doubly linked list, dan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mengarah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kepala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ID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3BB6F-31F8-CABC-DEC2-A667AE41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BDECAF2-B8B6-6EED-5A1A-44877CA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7A901-E3C0-107C-3F20-5801D5317752}"/>
              </a:ext>
            </a:extLst>
          </p:cNvPr>
          <p:cNvGrpSpPr/>
          <p:nvPr/>
        </p:nvGrpSpPr>
        <p:grpSpPr>
          <a:xfrm>
            <a:off x="6926095" y="1634549"/>
            <a:ext cx="5059728" cy="4540060"/>
            <a:chOff x="6926095" y="1511543"/>
            <a:chExt cx="5059728" cy="45400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64A455-02DB-35F5-6E8A-2C2F7D009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8708" y="3047947"/>
              <a:ext cx="4632493" cy="139035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64D82A-A9A0-335D-39D6-FD05515CE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4715" y="4397965"/>
              <a:ext cx="4151108" cy="16536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7E00F7-8D85-49DA-DE9D-4325078E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5473" y="2395921"/>
              <a:ext cx="4680350" cy="68077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EA649-41EC-6682-B050-44625158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6095" y="1511543"/>
              <a:ext cx="4632493" cy="96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20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2516-BE06-0EDF-25E2-0AD812DAA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439694"/>
            <a:ext cx="6910627" cy="777296"/>
          </a:xfrm>
        </p:spPr>
        <p:txBody>
          <a:bodyPr/>
          <a:lstStyle/>
          <a:p>
            <a:r>
              <a:rPr lang="en-US" dirty="0" err="1"/>
              <a:t>Karakteristik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F40DE-DE06-673B-6ED8-983A5B6609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09737"/>
            <a:ext cx="7631993" cy="3727550"/>
          </a:xfrm>
        </p:spPr>
        <p:txBody>
          <a:bodyPr/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karakteristik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link (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tautan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inisialiasi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linked list,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tahu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ukuran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umumnya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mengimplementasikan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 lain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Head.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Pointer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selalu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bernilai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NULL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 linked list,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penyisipan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penghapusan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endParaRPr lang="en-ID" sz="1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Tiap-tiap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pointer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tautan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berikutnya</a:t>
            </a:r>
            <a:endParaRPr lang="en-ID" sz="1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Linked list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menyusut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bertambah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kapan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ID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955C8-04A0-104C-A566-0F866369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F08552-A51D-E355-537D-5E7F81E43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351509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D93008-4FDA-3346-C90D-49260D93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1CCBFE-332D-F395-1E55-7A5D42B9C3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87557"/>
            <a:ext cx="6888665" cy="3638641"/>
          </a:xfrm>
        </p:spPr>
        <p:txBody>
          <a:bodyPr/>
          <a:lstStyle/>
          <a:p>
            <a:r>
              <a:rPr lang="en-ID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Insertion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linked list.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didepan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ditengah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dibelakang</a:t>
            </a:r>
            <a:r>
              <a:rPr lang="en-ID" sz="14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4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Delection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Menghapus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pada linked list.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menghapus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depan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belakang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pun di node lain. 2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methode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menghapus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ialah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inisial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node dan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</a:pPr>
            <a:r>
              <a:rPr lang="en-ID" sz="14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Travesal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Mengakses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linked list.</a:t>
            </a:r>
          </a:p>
          <a:p>
            <a:pPr algn="just">
              <a:lnSpc>
                <a:spcPct val="107000"/>
              </a:lnSpc>
            </a:pPr>
            <a:r>
              <a:rPr lang="en-ID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Searching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Menemukan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pada linked list.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D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Sorting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Mengurutkan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simpul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ID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linked list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90B468-E93A-6909-3EEC-A2092721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3F2895B-9878-862B-62AF-AA7292ED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57607"/>
            <a:ext cx="4114800" cy="365125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258951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C447-7EEE-7630-BBCB-14718247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Linked List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9CF199-6D22-2369-CED9-5C5665584A78}"/>
              </a:ext>
            </a:extLst>
          </p:cNvPr>
          <p:cNvPicPr>
            <a:picLocks noGrp="1" noChangeAspect="1"/>
          </p:cNvPicPr>
          <p:nvPr>
            <p:ph sz="quarter" idx="29"/>
          </p:nvPr>
        </p:nvPicPr>
        <p:blipFill>
          <a:blip r:embed="rId2"/>
          <a:stretch>
            <a:fillRect/>
          </a:stretch>
        </p:blipFill>
        <p:spPr>
          <a:xfrm>
            <a:off x="1042233" y="2110902"/>
            <a:ext cx="4151379" cy="1067497"/>
          </a:xfr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31750"/>
          </a:effec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1D81B25-21FE-A1F1-F175-21B493061CD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117923" y="3035031"/>
            <a:ext cx="5751145" cy="1215956"/>
          </a:xfr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31750"/>
          </a:effec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D0964BD-E6F0-0618-C583-2B3F3A69BA3F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>
          <a:blip r:embed="rId4"/>
          <a:stretch>
            <a:fillRect/>
          </a:stretch>
        </p:blipFill>
        <p:spPr>
          <a:xfrm>
            <a:off x="7109031" y="3926128"/>
            <a:ext cx="4486340" cy="942131"/>
          </a:xfr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31750"/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83D24A-CC04-E080-A055-872E95752A7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2000" dirty="0"/>
              <a:t>Insertion</a:t>
            </a:r>
            <a:endParaRPr lang="en-ID" sz="2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1CBB0D-C952-B47D-0AA9-54E79B3D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DF0437-71A8-B45A-89BA-A0F067EC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9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B175-6F1B-BF9E-F81B-17F826D9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Linked List</a:t>
            </a:r>
            <a:endParaRPr lang="en-ID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253696-9E76-3170-1AFD-A102D914CFD0}"/>
              </a:ext>
            </a:extLst>
          </p:cNvPr>
          <p:cNvPicPr>
            <a:picLocks noGrp="1" noChangeAspect="1"/>
          </p:cNvPicPr>
          <p:nvPr>
            <p:ph sz="quarter" idx="29"/>
          </p:nvPr>
        </p:nvPicPr>
        <p:blipFill>
          <a:blip r:embed="rId2"/>
          <a:stretch>
            <a:fillRect/>
          </a:stretch>
        </p:blipFill>
        <p:spPr>
          <a:xfrm>
            <a:off x="849351" y="1994219"/>
            <a:ext cx="6430962" cy="2058924"/>
          </a:xfrm>
          <a:effectLst>
            <a:reflection blurRad="6350" stA="52000" endA="300" endPos="35000" dir="5400000" sy="-100000" algn="bl" rotWithShape="0"/>
            <a:softEdge rad="3175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FFAC2-247C-7FEE-77F5-9D3C8314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CE5A8-0495-4BC8-5017-0C735C22E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F775DC8B-6EEC-ABE4-EB9E-20E34364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87989" y="3595325"/>
            <a:ext cx="6240614" cy="2058924"/>
          </a:xfrm>
          <a:prstGeom prst="rect">
            <a:avLst/>
          </a:prstGeom>
          <a:solidFill>
            <a:schemeClr val="bg2"/>
          </a:solidFill>
          <a:effectLst>
            <a:reflection blurRad="6350" stA="52000" endA="300" endPos="35000" dir="5400000" sy="-100000" algn="bl" rotWithShape="0"/>
            <a:softEdge rad="31750"/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47D9881-5515-945B-41E0-C869D4608C5F}"/>
              </a:ext>
            </a:extLst>
          </p:cNvPr>
          <p:cNvSpPr txBox="1">
            <a:spLocks/>
          </p:cNvSpPr>
          <p:nvPr/>
        </p:nvSpPr>
        <p:spPr>
          <a:xfrm>
            <a:off x="838200" y="5825545"/>
            <a:ext cx="10515600" cy="3651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err="1">
                <a:solidFill>
                  <a:schemeClr val="bg1"/>
                </a:solidFill>
              </a:rPr>
              <a:t>Delection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0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0AFB-379D-C1CF-DF78-87B2D3C18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538491"/>
            <a:ext cx="6910627" cy="689143"/>
          </a:xfrm>
        </p:spPr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&amp; </a:t>
            </a:r>
            <a:r>
              <a:rPr lang="en-US" dirty="0" err="1"/>
              <a:t>Penerapan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60397-1CDD-BABB-E0A5-8241BBC331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09737"/>
            <a:ext cx="7612538" cy="3350032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mengimplementasikan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 lain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antrian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tumpukan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meakukan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aritmatika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bilangan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long int.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Dipakai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representasi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matriks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rongga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Membantu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D" sz="2000" kern="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Penerapan</a:t>
            </a:r>
            <a:r>
              <a:rPr lang="en-ID" sz="2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Linked list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penjadwalan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Round-Robin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melacak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giliran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permainan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multi-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pemain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penampil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Gambar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berikutnya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ditautkan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prev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next.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playlist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musik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lagu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sedang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diputar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ditautkan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lagu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berikutnya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229B-2BFB-8DEB-9982-3A73D7F2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586DA3-2BDC-ABEE-66FB-1FDA1F01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123732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1351B4-A361-6EB4-947C-C9F89C1A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6"/>
            <a:ext cx="10515601" cy="987020"/>
          </a:xfrm>
        </p:spPr>
        <p:txBody>
          <a:bodyPr/>
          <a:lstStyle/>
          <a:p>
            <a:r>
              <a:rPr lang="en-US" dirty="0" err="1"/>
              <a:t>Kelebihan</a:t>
            </a:r>
            <a:r>
              <a:rPr lang="en-US" dirty="0"/>
              <a:t> &amp; </a:t>
            </a:r>
            <a:r>
              <a:rPr lang="en-US" dirty="0" err="1"/>
              <a:t>Kekurangan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B17567-B9CE-B8A3-4A9F-45675181E0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1442675"/>
            <a:ext cx="3953594" cy="509671"/>
          </a:xfrm>
        </p:spPr>
        <p:txBody>
          <a:bodyPr/>
          <a:lstStyle/>
          <a:p>
            <a:pPr algn="ctr"/>
            <a:r>
              <a:rPr lang="en-US" b="1" dirty="0" err="1"/>
              <a:t>Kelebihan</a:t>
            </a:r>
            <a:endParaRPr lang="en-ID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DD7063-991B-277F-316F-DFAB96A41E2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66224" y="1429030"/>
            <a:ext cx="3911982" cy="523316"/>
          </a:xfrm>
        </p:spPr>
        <p:txBody>
          <a:bodyPr/>
          <a:lstStyle/>
          <a:p>
            <a:pPr algn="ctr"/>
            <a:r>
              <a:rPr lang="en-US" b="1" dirty="0" err="1"/>
              <a:t>Kekurangan</a:t>
            </a:r>
            <a:endParaRPr lang="en-ID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7D5C0A-D044-CF2E-AD46-78FF4FE75A6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95066" y="1952347"/>
            <a:ext cx="4420939" cy="3803272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"/>
            </a:pP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dinamis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bertambah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berkurang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Ketika runtime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mengalokasikan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membatalkan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alokasi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"/>
            </a:pP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boros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pemanfaatan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efesien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Implementasi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data linear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stack dan queue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seringkali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diimplementasikan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penyisipan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penghapusan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menggeser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operasi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penyisipan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penghapusan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 pointer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berikutnya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diperbarui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ID" sz="11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562E44D-0A5F-B997-CB6E-0DCE0E31F65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429983" y="1952347"/>
            <a:ext cx="5087565" cy="3803272"/>
          </a:xfrm>
        </p:spPr>
        <p:txBody>
          <a:bodyPr/>
          <a:lstStyle/>
          <a:p>
            <a:pPr marL="342900" lvl="0" indent="-342900" algn="just">
              <a:lnSpc>
                <a:spcPct val="10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memerlukan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pointer juga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berikutnya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membutuhkan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dirinya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sendiri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Traversal :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dibandingkan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array,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Reverse traversal :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kasus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double-linked list,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dimungkinkan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pointer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node yang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terhubung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node</a:t>
            </a:r>
          </a:p>
          <a:p>
            <a:pPr marL="342900" lvl="0" indent="-342900" algn="just">
              <a:lnSpc>
                <a:spcPct val="100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b="1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acak</a:t>
            </a:r>
            <a:r>
              <a:rPr lang="en-ID" sz="1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acak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linked list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alokasi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memorinya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2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dinamis</a:t>
            </a:r>
            <a:r>
              <a:rPr lang="en-ID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endParaRPr lang="en-ID" sz="11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38AB1-8FC4-0022-517B-91B917DF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1127B-15E9-1F49-2169-C4EFD4BB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5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116</TotalTime>
  <Words>769</Words>
  <Application>Microsoft Office PowerPoint</Application>
  <PresentationFormat>Widescreen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Nova</vt:lpstr>
      <vt:lpstr>Biome</vt:lpstr>
      <vt:lpstr>Biome Light</vt:lpstr>
      <vt:lpstr>Calibri</vt:lpstr>
      <vt:lpstr>Segoe UI</vt:lpstr>
      <vt:lpstr>Symbol</vt:lpstr>
      <vt:lpstr>Wingdings</vt:lpstr>
      <vt:lpstr>Office Theme</vt:lpstr>
      <vt:lpstr>Linked List</vt:lpstr>
      <vt:lpstr>Definisi </vt:lpstr>
      <vt:lpstr>Jenis – Jenis </vt:lpstr>
      <vt:lpstr>Karakteristik</vt:lpstr>
      <vt:lpstr>Operasi </vt:lpstr>
      <vt:lpstr>Operasi Linked List</vt:lpstr>
      <vt:lpstr>Operasi Linked List</vt:lpstr>
      <vt:lpstr>Fungsi &amp; Penerapan</vt:lpstr>
      <vt:lpstr>Kelebihan &amp; Kekurangan</vt:lpstr>
      <vt:lpstr>Array Vs Linked List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List</dc:title>
  <dc:creator>JOSHUA TPC</dc:creator>
  <cp:lastModifiedBy>JOSHUA TPC</cp:lastModifiedBy>
  <cp:revision>12</cp:revision>
  <dcterms:created xsi:type="dcterms:W3CDTF">2023-12-10T06:54:21Z</dcterms:created>
  <dcterms:modified xsi:type="dcterms:W3CDTF">2023-12-12T04:18:22Z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